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94" r:id="rId3"/>
    <p:sldId id="310" r:id="rId4"/>
    <p:sldId id="298" r:id="rId5"/>
    <p:sldId id="299" r:id="rId6"/>
    <p:sldId id="300" r:id="rId7"/>
    <p:sldId id="302" r:id="rId8"/>
    <p:sldId id="304" r:id="rId9"/>
    <p:sldId id="305" r:id="rId10"/>
    <p:sldId id="306" r:id="rId11"/>
    <p:sldId id="308" r:id="rId12"/>
    <p:sldId id="309" r:id="rId13"/>
    <p:sldId id="291" r:id="rId14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8A871D"/>
    <a:srgbClr val="660066"/>
    <a:srgbClr val="000099"/>
    <a:srgbClr val="5CD6EE"/>
    <a:srgbClr val="1E6032"/>
    <a:srgbClr val="66EF35"/>
    <a:srgbClr val="F9896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1575" autoAdjust="0"/>
    <p:restoredTop sz="94652" autoAdjust="0"/>
  </p:normalViewPr>
  <p:slideViewPr>
    <p:cSldViewPr>
      <p:cViewPr varScale="1">
        <p:scale>
          <a:sx n="54" d="100"/>
          <a:sy n="54" d="100"/>
        </p:scale>
        <p:origin x="-88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F0866-E6F3-4448-B3CB-2D57467169EA}" type="datetimeFigureOut">
              <a:rPr lang="ru-RU" smtClean="0"/>
              <a:pPr/>
              <a:t>11.06.2015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8C64-4C72-46D2-AACC-9159D2AD61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40601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178C64-4C72-46D2-AACC-9159D2AD615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09466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E1CED-D7E4-4843-BF11-00E32E76EA8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880345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CF280-A607-47C6-9D86-5575956BFE8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994350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B0F46-91AA-420F-896F-06177F4DAC0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65091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B2B41-D03C-4F33-9F4F-BBCF24BDC76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403614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8EB22-D4BB-49EB-9878-DFC26482B61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230020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F5DE9-AEDF-4759-A0F6-CD4609EB94A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3315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4520B-2286-4F6B-A686-B085A77FEE9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72923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CAD27-CF65-4BE1-9097-81CA85B9CD6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018828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80407-5255-46D6-8513-CD178D82338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156223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83429-9138-4FC1-8063-357250B52EE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403885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B56FF-D2C7-49E1-A739-00ADE7B5134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273092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2A8F218-4E02-4670-99CB-ECFEA7817D0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3132138" y="260350"/>
            <a:ext cx="6011862" cy="2736602"/>
          </a:xfrm>
          <a:noFill/>
        </p:spPr>
        <p:txBody>
          <a:bodyPr anchor="ctr"/>
          <a:lstStyle/>
          <a:p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«</a:t>
            </a:r>
            <a:r>
              <a:rPr lang="ru-RU" sz="2200" dirty="0" smtClean="0"/>
              <a:t>О деятельности РЦЦАВИЭ по проекту программы/предложений по развитию ВИЭ для стран ЦА на среднесрочную перспективу и пакета проектных предложений по развитию ВИЭ и повышению потенциала РЦ ЦА по ВИЭ»</a:t>
            </a:r>
            <a:r>
              <a:rPr lang="uz-Cyrl-UZ" sz="2400" dirty="0" smtClean="0"/>
              <a:t/>
            </a:r>
            <a:br>
              <a:rPr lang="uz-Cyrl-UZ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z-Cyrl-UZ" sz="3600" dirty="0" smtClean="0">
                <a:solidFill>
                  <a:srgbClr val="000058"/>
                </a:solidFill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/>
            </a:r>
            <a:br>
              <a:rPr lang="uz-Cyrl-UZ" sz="3600" dirty="0" smtClean="0">
                <a:solidFill>
                  <a:srgbClr val="000058"/>
                </a:solidFill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</a:br>
            <a:endParaRPr lang="es-ES" sz="3600" b="1" dirty="0" smtClean="0">
              <a:solidFill>
                <a:srgbClr val="000058"/>
              </a:solidFill>
              <a:ea typeface="Gungsuh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2051" name="Rectangle 122"/>
          <p:cNvSpPr>
            <a:spLocks noChangeArrowheads="1"/>
          </p:cNvSpPr>
          <p:nvPr/>
        </p:nvSpPr>
        <p:spPr bwMode="auto">
          <a:xfrm>
            <a:off x="4032250" y="3860800"/>
            <a:ext cx="5111750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z-Cyrl-UZ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sz="2800" b="1" dirty="0">
              <a:solidFill>
                <a:srgbClr val="000058"/>
              </a:solidFill>
            </a:endParaRPr>
          </a:p>
        </p:txBody>
      </p:sp>
      <p:pic>
        <p:nvPicPr>
          <p:cNvPr id="2052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198545">
            <a:off x="280988" y="1657350"/>
            <a:ext cx="224155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30438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Рисунок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29871">
            <a:off x="6082072" y="2707115"/>
            <a:ext cx="214312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355259" y="4660345"/>
            <a:ext cx="36731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Мажид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Ходжаев</a:t>
            </a:r>
            <a:endParaRPr lang="ru-RU" b="1" dirty="0" smtClean="0"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err="1" smtClean="0"/>
              <a:t>Ашгабат</a:t>
            </a:r>
            <a:r>
              <a:rPr lang="ru-RU" b="1" dirty="0" smtClean="0"/>
              <a:t> - 2015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/>
              <a:t>Основные проблемы на сегодняшний день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700808"/>
            <a:ext cx="8712968" cy="4968552"/>
          </a:xfrm>
        </p:spPr>
        <p:txBody>
          <a:bodyPr/>
          <a:lstStyle/>
          <a:p>
            <a:r>
              <a:rPr lang="ru-RU" sz="2400" dirty="0" smtClean="0"/>
              <a:t>Основной проблемой для начала полноценной деятельности Центра является отсутствие начальных финансовых средств. МКУР не является финансовым институтом и, при создании Центра, не определен его учредительный фонд.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dirty="0" smtClean="0"/>
              <a:t>Обращения Председателей МКУР (Казахстан и Узбекистан) в различные международные институты и фонды также не дали практических результатов.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Предлагаем: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0660"/>
          </a:xfrm>
        </p:spPr>
        <p:txBody>
          <a:bodyPr/>
          <a:lstStyle/>
          <a:p>
            <a:pPr lvl="0"/>
            <a:r>
              <a:rPr lang="ru-RU" sz="2200" dirty="0" smtClean="0"/>
              <a:t>Усилиями МКУР добиваться первоначального финансирования Центра в виде повышения потенциала со стороны международных организаций, достаточным для функционирования Центра в течение 1 – 1,5 года (аренда помещения, оплата коммунальных услуг, заработная плата 3 сотрудников, налоги, расходы периода). </a:t>
            </a:r>
          </a:p>
          <a:p>
            <a:pPr lvl="0"/>
            <a:r>
              <a:rPr lang="ru-RU" sz="2200" dirty="0" smtClean="0"/>
              <a:t>За это время Центр может разработать, согласовывать с потенциальными донорами и начинать реализацию своих проектов. </a:t>
            </a:r>
          </a:p>
          <a:p>
            <a:pPr lvl="0"/>
            <a:r>
              <a:rPr lang="ru-RU" sz="2200" dirty="0" smtClean="0"/>
              <a:t>(В настоящее время Центр не располагает офисом и официальными реквизитами, не может представлять проекты потенциальным донорам, не может получить техническую помощь)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/>
          <a:lstStyle/>
          <a:p>
            <a:pPr lvl="0"/>
            <a:r>
              <a:rPr lang="ru-RU" sz="2400" dirty="0" smtClean="0"/>
              <a:t>Усилиями МКУР обязать региональные проекты, касающихся возобновляемых источников энергии и </a:t>
            </a:r>
            <a:r>
              <a:rPr lang="ru-RU" sz="2400" dirty="0" err="1" smtClean="0"/>
              <a:t>энергоэффективности</a:t>
            </a:r>
            <a:r>
              <a:rPr lang="ru-RU" sz="2400" dirty="0" smtClean="0"/>
              <a:t>, осуществлять реализацию проектов в странах совместно с Центром. При этом, проведение семинаров, тренингов и реализацию </a:t>
            </a:r>
            <a:r>
              <a:rPr lang="ru-RU" sz="2400" dirty="0" err="1" smtClean="0"/>
              <a:t>пилотных</a:t>
            </a:r>
            <a:r>
              <a:rPr lang="ru-RU" sz="2400" dirty="0" smtClean="0"/>
              <a:t> демонстрационных проектов (компонентов проектов) возложить Центру.</a:t>
            </a:r>
          </a:p>
          <a:p>
            <a:pPr lvl="0"/>
            <a:r>
              <a:rPr lang="ru-RU" sz="2400" dirty="0" smtClean="0"/>
              <a:t>В аналогии с Региональным Экологическим Центром Центральной Азии (патрон – Комиссия Европейского Союза) через МКУР добиться постоянного патронажа Центра определенной международной организацией, например ОБСЕ, ГЭФ или ЮНЕП Европы.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sz="4400" dirty="0" smtClean="0"/>
              <a:t>    Благодарю за внимание!</a:t>
            </a:r>
          </a:p>
          <a:p>
            <a:pPr>
              <a:buNone/>
            </a:pPr>
            <a:endParaRPr lang="ru-RU" sz="4400" dirty="0" smtClean="0"/>
          </a:p>
          <a:p>
            <a:pPr>
              <a:buNone/>
            </a:pPr>
            <a:endParaRPr lang="ru-RU" sz="4400" dirty="0" smtClean="0"/>
          </a:p>
          <a:p>
            <a:pPr>
              <a:buNone/>
            </a:pPr>
            <a:endParaRPr lang="ru-RU" sz="4400" dirty="0" smtClean="0"/>
          </a:p>
          <a:p>
            <a:pPr>
              <a:buNone/>
            </a:pPr>
            <a:endParaRPr lang="ru-RU" sz="4400" dirty="0" smtClean="0"/>
          </a:p>
          <a:p>
            <a:pPr algn="ctr">
              <a:buNone/>
            </a:pPr>
            <a:r>
              <a:rPr lang="en-US" sz="2400" dirty="0" smtClean="0"/>
              <a:t>E:mail:  khodjaevmjz@gmail.com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420888"/>
            <a:ext cx="4608512" cy="302433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0119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Коротко о проведенной работе </a:t>
            </a:r>
            <a:r>
              <a:rPr lang="ru-RU" sz="3200" dirty="0" smtClean="0"/>
              <a:t>Центра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000" dirty="0" smtClean="0"/>
              <a:t>(</a:t>
            </a:r>
            <a:r>
              <a:rPr lang="ru-RU" sz="2000" dirty="0" smtClean="0"/>
              <a:t>за последние 6 месяцев</a:t>
            </a:r>
            <a:r>
              <a:rPr lang="en-US" sz="2000" dirty="0" smtClean="0"/>
              <a:t>)</a:t>
            </a:r>
            <a:r>
              <a:rPr lang="ru-RU" sz="2000" dirty="0" smtClean="0"/>
              <a:t> 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928802"/>
            <a:ext cx="8712968" cy="4452526"/>
          </a:xfrm>
        </p:spPr>
        <p:txBody>
          <a:bodyPr/>
          <a:lstStyle/>
          <a:p>
            <a:endParaRPr lang="ru-RU" sz="2400" dirty="0" smtClean="0"/>
          </a:p>
          <a:p>
            <a:r>
              <a:rPr lang="ru-RU" sz="2400" dirty="0" smtClean="0"/>
              <a:t>1. Подготовлены меморандумы с рядом институтов Испании, занимающихся внедрением ВИЭ.</a:t>
            </a:r>
          </a:p>
          <a:p>
            <a:pPr>
              <a:buNone/>
            </a:pPr>
            <a:r>
              <a:rPr lang="ru-RU" sz="2400" dirty="0" smtClean="0"/>
              <a:t> </a:t>
            </a:r>
          </a:p>
          <a:p>
            <a:r>
              <a:rPr lang="ru-RU" sz="2400" dirty="0" smtClean="0"/>
              <a:t>2. Осуществляется сотрудничество Регионального Центра с Центром и Сетью по технологиям, связанным с изменением климата (ЮНЕП, АБР).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357850"/>
          </a:xfrm>
        </p:spPr>
        <p:txBody>
          <a:bodyPr/>
          <a:lstStyle/>
          <a:p>
            <a:r>
              <a:rPr lang="ru-RU" sz="2400" dirty="0" smtClean="0"/>
              <a:t>3. Налажено тесное сотрудничество Регионального Центра с региональным проектом ЕС «Программа устойчивой энергии для Центральной Азии: возобновляемые источники энергии – </a:t>
            </a:r>
            <a:r>
              <a:rPr lang="ru-RU" sz="2400" dirty="0" err="1" smtClean="0"/>
              <a:t>энергоэффективность</a:t>
            </a:r>
            <a:r>
              <a:rPr lang="ru-RU" sz="2400" dirty="0" smtClean="0"/>
              <a:t>».</a:t>
            </a:r>
          </a:p>
          <a:p>
            <a:pPr>
              <a:buNone/>
            </a:pPr>
            <a:r>
              <a:rPr lang="ru-RU" sz="2400" dirty="0" smtClean="0"/>
              <a:t> </a:t>
            </a:r>
          </a:p>
          <a:p>
            <a:r>
              <a:rPr lang="ru-RU" sz="2400" dirty="0" smtClean="0"/>
              <a:t> 4. Запланировано участие Центра в рамках ПБАМ МФСА в региональных проектах: «Использование возобновляемых источников энергии в сельских населенных пунктах», «Использование возобновляемых источников энергии для улучшения бытовых условий населения Приаралье». </a:t>
            </a:r>
          </a:p>
          <a:p>
            <a:endParaRPr lang="uz-Cyrl-U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857232"/>
            <a:ext cx="8784976" cy="5740120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 </a:t>
            </a:r>
            <a:endParaRPr lang="ru-RU" sz="2200" dirty="0" smtClean="0"/>
          </a:p>
          <a:p>
            <a:pPr>
              <a:buNone/>
            </a:pPr>
            <a:r>
              <a:rPr lang="ru-RU" sz="2200" dirty="0" smtClean="0"/>
              <a:t>4. Реализуется совместный с ОБСЕ </a:t>
            </a:r>
            <a:r>
              <a:rPr lang="ru-RU" sz="2200" dirty="0" smtClean="0"/>
              <a:t>проект по внедрению </a:t>
            </a:r>
            <a:r>
              <a:rPr lang="ru-RU" sz="2200" dirty="0" smtClean="0"/>
              <a:t>возобновляемых источников энергии и энергосберегающих </a:t>
            </a:r>
            <a:r>
              <a:rPr lang="ru-RU" sz="2200" dirty="0" smtClean="0"/>
              <a:t>технологий.</a:t>
            </a:r>
          </a:p>
          <a:p>
            <a:pPr>
              <a:buNone/>
            </a:pPr>
            <a:r>
              <a:rPr lang="ru-RU" sz="2200" dirty="0" smtClean="0"/>
              <a:t>5. При содействии ОБСЕ в 2015 г. издано учебное пособие для технических , сельскохозяйственных и коммунальных специальностей ВУЗов и колледжей «Установки по использованию солнечной энергии» (М.Ходжаев). </a:t>
            </a:r>
            <a:endParaRPr lang="ru-RU" sz="2200" dirty="0" smtClean="0"/>
          </a:p>
          <a:p>
            <a:pPr>
              <a:buNone/>
            </a:pPr>
            <a:endParaRPr lang="ru-RU" sz="2200" dirty="0" smtClean="0"/>
          </a:p>
          <a:p>
            <a:pPr>
              <a:buNone/>
            </a:pPr>
            <a:r>
              <a:rPr lang="ru-RU" sz="2200" dirty="0" smtClean="0"/>
              <a:t>6. </a:t>
            </a:r>
            <a:r>
              <a:rPr lang="ru-RU" sz="2200" dirty="0" smtClean="0"/>
              <a:t>В рамках проекта </a:t>
            </a:r>
            <a:r>
              <a:rPr lang="en-US" sz="2200" dirty="0" smtClean="0"/>
              <a:t>CASEP </a:t>
            </a:r>
            <a:r>
              <a:rPr lang="ru-RU" sz="2200" dirty="0" smtClean="0"/>
              <a:t>«Программа устойчивой энергии для Центральной Азии: возобновляемые источники энергии – </a:t>
            </a:r>
            <a:r>
              <a:rPr lang="ru-RU" sz="2200" dirty="0" err="1" smtClean="0"/>
              <a:t>энергоэффективность</a:t>
            </a:r>
            <a:r>
              <a:rPr lang="ru-RU" sz="2200" dirty="0" smtClean="0"/>
              <a:t>»., исполнительный директор Центра участвовал в </a:t>
            </a:r>
            <a:r>
              <a:rPr lang="ru-RU" sz="2200" dirty="0" err="1" smtClean="0"/>
              <a:t>стади-туре</a:t>
            </a:r>
            <a:r>
              <a:rPr lang="ru-RU" sz="2200" dirty="0" smtClean="0"/>
              <a:t>  </a:t>
            </a:r>
            <a:r>
              <a:rPr lang="ru-RU" sz="2200" dirty="0" err="1" smtClean="0"/>
              <a:t>в</a:t>
            </a:r>
            <a:r>
              <a:rPr lang="ru-RU" sz="2200" dirty="0" smtClean="0"/>
              <a:t> Германии и Испании по использованию ВИЭ и </a:t>
            </a:r>
            <a:r>
              <a:rPr lang="ru-RU" sz="2200" dirty="0" err="1" smtClean="0"/>
              <a:t>энергоэффективности</a:t>
            </a:r>
            <a:r>
              <a:rPr lang="ru-RU" sz="2200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509120"/>
            <a:ext cx="3659460" cy="1807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Предложения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ru-RU" sz="2400" dirty="0" smtClean="0"/>
              <a:t>Для повышения потенциала деятельности Регионального центра по возобновляемым источникам энергии при МКУР подготовлен отдельный проект.</a:t>
            </a:r>
          </a:p>
          <a:p>
            <a:r>
              <a:rPr lang="ru-RU" sz="2400" dirty="0" smtClean="0"/>
              <a:t>Также предлагается усилить региональное сотрудничество стран ЦА по следующим направлениям (при этом, каждое направление содержит несколько потенциально возможных проектов):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sz="2800" b="1" dirty="0" smtClean="0"/>
              <a:t>Стратегические, институциональные и законодательные механизмы.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Предлагается организовать постоянно действующий механизм обмена опытом в этой сфере, провести анализ накопленного опыта и подготовить:</a:t>
            </a:r>
          </a:p>
          <a:p>
            <a:pPr lvl="0"/>
            <a:r>
              <a:rPr lang="ru-RU" dirty="0" smtClean="0"/>
              <a:t>Проект модельного закона по ВИЭ;</a:t>
            </a:r>
          </a:p>
          <a:p>
            <a:pPr lvl="0"/>
            <a:r>
              <a:rPr lang="ru-RU" dirty="0" smtClean="0"/>
              <a:t>Свод рекомендаций по формированию национальных комплексных программ использования ВИЭ;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28592"/>
          </a:xfrm>
        </p:spPr>
        <p:txBody>
          <a:bodyPr/>
          <a:lstStyle/>
          <a:p>
            <a:r>
              <a:rPr lang="ru-RU" sz="2400" dirty="0" smtClean="0"/>
              <a:t>Также важно подготовить рекомендации относительно возможностей адаптации и применения в регионе таких механизмов стимулирования повышения </a:t>
            </a:r>
            <a:r>
              <a:rPr lang="ru-RU" sz="2400" dirty="0" err="1" smtClean="0"/>
              <a:t>энергоэффективности</a:t>
            </a:r>
            <a:r>
              <a:rPr lang="ru-RU" sz="2400" dirty="0" smtClean="0"/>
              <a:t> и использования  ВИЭ как:</a:t>
            </a:r>
          </a:p>
          <a:p>
            <a:pPr>
              <a:buNone/>
            </a:pPr>
            <a:endParaRPr lang="ru-RU" sz="2400" dirty="0" smtClean="0"/>
          </a:p>
          <a:p>
            <a:pPr lvl="0"/>
            <a:r>
              <a:rPr lang="ru-RU" sz="2400" dirty="0" smtClean="0"/>
              <a:t>Зеленая сертификация;</a:t>
            </a:r>
          </a:p>
          <a:p>
            <a:pPr lvl="0"/>
            <a:r>
              <a:rPr lang="ru-RU" sz="2400" dirty="0" smtClean="0"/>
              <a:t>Налоговые льготы;</a:t>
            </a:r>
          </a:p>
          <a:p>
            <a:pPr lvl="0"/>
            <a:r>
              <a:rPr lang="ru-RU" sz="2400" dirty="0" smtClean="0"/>
              <a:t>Портфель стандартов на возобновляемую энергию;</a:t>
            </a:r>
          </a:p>
          <a:p>
            <a:pPr lvl="0"/>
            <a:r>
              <a:rPr lang="ru-RU" sz="2400" dirty="0" smtClean="0"/>
              <a:t>Прогрессивные тарифы на электроэнергию;</a:t>
            </a:r>
          </a:p>
          <a:p>
            <a:pPr lvl="0"/>
            <a:r>
              <a:rPr lang="ru-RU" sz="2400" dirty="0" smtClean="0"/>
              <a:t>Оборотные фонды для финансирования проектов в области повышения ЭЭ и ВИЭ;</a:t>
            </a:r>
          </a:p>
          <a:p>
            <a:pPr lvl="0"/>
            <a:r>
              <a:rPr lang="ru-RU" sz="2400" dirty="0" smtClean="0"/>
              <a:t>Схемы </a:t>
            </a:r>
            <a:r>
              <a:rPr lang="ru-RU" sz="2400" dirty="0" err="1" smtClean="0"/>
              <a:t>микрокредитования</a:t>
            </a:r>
            <a:r>
              <a:rPr lang="ru-RU" sz="24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Страны ЦА также могут наладить сотрудничество по таким направлениям как:</a:t>
            </a:r>
          </a:p>
          <a:p>
            <a:pPr lvl="0"/>
            <a:r>
              <a:rPr lang="ru-RU" sz="2400" dirty="0" smtClean="0"/>
              <a:t>Реализация совместных проектов;</a:t>
            </a:r>
          </a:p>
          <a:p>
            <a:pPr lvl="0"/>
            <a:r>
              <a:rPr lang="ru-RU" sz="2400" dirty="0" smtClean="0"/>
              <a:t>Создание общего информационного фонда, библиотек справочно-нормативной литературы, выполнение аналитических обзоров по передовым достижениям ЭЭ и ВИЭ;</a:t>
            </a:r>
          </a:p>
          <a:p>
            <a:pPr lvl="0"/>
            <a:r>
              <a:rPr lang="ru-RU" sz="2400" dirty="0" smtClean="0"/>
              <a:t>Научный обмен и стажировка специалистов;</a:t>
            </a:r>
          </a:p>
          <a:p>
            <a:pPr lvl="0"/>
            <a:r>
              <a:rPr lang="ru-RU" sz="2400" dirty="0" smtClean="0"/>
              <a:t>Издание научных журналов;</a:t>
            </a:r>
          </a:p>
          <a:p>
            <a:pPr lvl="0"/>
            <a:r>
              <a:rPr lang="ru-RU" sz="2400" dirty="0" smtClean="0"/>
              <a:t>Проведение конференций и семинаров;</a:t>
            </a:r>
          </a:p>
          <a:p>
            <a:pPr lvl="0"/>
            <a:r>
              <a:rPr lang="ru-RU" sz="2400" dirty="0" smtClean="0"/>
              <a:t>Научная кооперация (например, в рамках Международного института солнечной энергии).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727944"/>
            <a:ext cx="2592288" cy="176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916832"/>
            <a:ext cx="2483768" cy="1707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507288" cy="6009531"/>
          </a:xfrm>
        </p:spPr>
        <p:txBody>
          <a:bodyPr/>
          <a:lstStyle/>
          <a:p>
            <a:pPr lvl="0"/>
            <a:r>
              <a:rPr lang="ru-RU" b="1" dirty="0" smtClean="0"/>
              <a:t>Подготовка кадров.</a:t>
            </a:r>
            <a:endParaRPr lang="ru-RU" dirty="0" smtClean="0"/>
          </a:p>
          <a:p>
            <a:r>
              <a:rPr lang="ru-RU" dirty="0" smtClean="0"/>
              <a:t>Совместное использование образовательной базы педагогического потенциала стран ЦА.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sz="800" dirty="0" smtClean="0"/>
          </a:p>
          <a:p>
            <a:pPr>
              <a:buNone/>
            </a:pPr>
            <a:endParaRPr lang="ru-RU" sz="800" dirty="0" smtClean="0"/>
          </a:p>
          <a:p>
            <a:pPr>
              <a:buNone/>
            </a:pPr>
            <a:endParaRPr lang="ru-RU" sz="800" dirty="0" smtClean="0"/>
          </a:p>
          <a:p>
            <a:pPr>
              <a:buNone/>
            </a:pPr>
            <a:endParaRPr lang="ru-RU" sz="800" dirty="0" smtClean="0"/>
          </a:p>
          <a:p>
            <a:pPr lvl="0"/>
            <a:r>
              <a:rPr lang="ru-RU" dirty="0" smtClean="0"/>
              <a:t>Усиление сотрудничества в рамках инициативы «Устойчивая энергия для всех».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8419</TotalTime>
  <Words>481</Words>
  <Application>Microsoft Office PowerPoint</Application>
  <PresentationFormat>Экран (4:3)</PresentationFormat>
  <Paragraphs>68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Diseño predeterminado</vt:lpstr>
      <vt:lpstr> «О деятельности РЦЦАВИЭ по проекту программы/предложений по развитию ВИЭ для стран ЦА на среднесрочную перспективу и пакета проектных предложений по развитию ВИЭ и повышению потенциала РЦ ЦА по ВИЭ»   </vt:lpstr>
      <vt:lpstr>Коротко о проведенной работе Центра (за последние 6 месяцев) </vt:lpstr>
      <vt:lpstr>Слайд 3</vt:lpstr>
      <vt:lpstr>Слайд 4</vt:lpstr>
      <vt:lpstr>Предложения</vt:lpstr>
      <vt:lpstr>Стратегические, институциональные и законодательные механизмы. </vt:lpstr>
      <vt:lpstr>Слайд 7</vt:lpstr>
      <vt:lpstr>Слайд 8</vt:lpstr>
      <vt:lpstr>Слайд 9</vt:lpstr>
      <vt:lpstr>Основные проблемы на сегодняшний день </vt:lpstr>
      <vt:lpstr>Предлагаем:</vt:lpstr>
      <vt:lpstr>Слайд 12</vt:lpstr>
      <vt:lpstr>Слайд 13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Уй</cp:lastModifiedBy>
  <cp:revision>759</cp:revision>
  <cp:lastPrinted>2014-10-23T12:55:59Z</cp:lastPrinted>
  <dcterms:created xsi:type="dcterms:W3CDTF">2010-05-23T14:28:12Z</dcterms:created>
  <dcterms:modified xsi:type="dcterms:W3CDTF">2015-06-11T07:02:54Z</dcterms:modified>
</cp:coreProperties>
</file>